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6" r:id="rId3"/>
    <p:sldId id="261" r:id="rId4"/>
    <p:sldId id="294" r:id="rId5"/>
    <p:sldId id="289" r:id="rId6"/>
    <p:sldId id="296" r:id="rId7"/>
    <p:sldId id="297" r:id="rId8"/>
    <p:sldId id="292" r:id="rId9"/>
    <p:sldId id="259" r:id="rId10"/>
    <p:sldId id="260" r:id="rId11"/>
    <p:sldId id="298" r:id="rId12"/>
    <p:sldId id="295" r:id="rId13"/>
    <p:sldId id="293" r:id="rId14"/>
    <p:sldId id="257" r:id="rId15"/>
    <p:sldId id="273" r:id="rId16"/>
    <p:sldId id="266" r:id="rId17"/>
    <p:sldId id="288" r:id="rId18"/>
    <p:sldId id="276" r:id="rId19"/>
    <p:sldId id="277" r:id="rId20"/>
    <p:sldId id="279" r:id="rId21"/>
    <p:sldId id="291" r:id="rId22"/>
    <p:sldId id="28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51"/>
  </p:normalViewPr>
  <p:slideViewPr>
    <p:cSldViewPr snapToGrid="0" snapToObjects="1">
      <p:cViewPr varScale="1">
        <p:scale>
          <a:sx n="90" d="100"/>
          <a:sy n="90" d="100"/>
        </p:scale>
        <p:origin x="232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12/17/21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12/17/21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12/17/21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94654-0243-0F43-8058-1CAE560F7A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385" y="4334884"/>
            <a:ext cx="8361229" cy="2098226"/>
          </a:xfrm>
        </p:spPr>
        <p:txBody>
          <a:bodyPr/>
          <a:lstStyle/>
          <a:p>
            <a:r>
              <a:rPr lang="en-GB" dirty="0"/>
              <a:t>Vladimir Voevodsky’s </a:t>
            </a:r>
            <a:br>
              <a:rPr lang="en-GB" dirty="0"/>
            </a:br>
            <a:r>
              <a:rPr lang="en-GB" dirty="0"/>
              <a:t>Univalent functions  </a:t>
            </a:r>
            <a:br>
              <a:rPr lang="en-GB" dirty="0"/>
            </a:br>
            <a:endParaRPr lang="en-ES" dirty="0"/>
          </a:p>
        </p:txBody>
      </p:sp>
    </p:spTree>
    <p:extLst>
      <p:ext uri="{BB962C8B-B14F-4D97-AF65-F5344CB8AC3E}">
        <p14:creationId xmlns:p14="http://schemas.microsoft.com/office/powerpoint/2010/main" val="652595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FA808-FF3C-8244-9F70-7CA58076E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562" y="685800"/>
            <a:ext cx="10493524" cy="1485900"/>
          </a:xfrm>
        </p:spPr>
        <p:txBody>
          <a:bodyPr>
            <a:normAutofit/>
          </a:bodyPr>
          <a:lstStyle/>
          <a:p>
            <a:r>
              <a:rPr lang="en-ES" b="1" dirty="0"/>
              <a:t>So, we need a </a:t>
            </a:r>
            <a:r>
              <a:rPr lang="en-ES" b="1" i="1" u="sng" dirty="0"/>
              <a:t>formal</a:t>
            </a:r>
            <a:r>
              <a:rPr lang="en-ES" b="1" dirty="0"/>
              <a:t> language to keep track of all these proofs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5CF77-1CF3-DB49-B5EC-1D3371AA8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088" y="2171700"/>
            <a:ext cx="5542742" cy="4000500"/>
          </a:xfrm>
        </p:spPr>
        <p:txBody>
          <a:bodyPr>
            <a:normAutofit/>
          </a:bodyPr>
          <a:lstStyle/>
          <a:p>
            <a:r>
              <a:rPr lang="en-GB" sz="1800" dirty="0"/>
              <a:t>L</a:t>
            </a:r>
            <a:r>
              <a:rPr lang="en-ES" sz="1800" dirty="0"/>
              <a:t>anguage: </a:t>
            </a:r>
            <a:r>
              <a:rPr lang="el-GR" sz="1800" dirty="0"/>
              <a:t>λ</a:t>
            </a:r>
            <a:r>
              <a:rPr lang="es-ES" sz="1800" dirty="0"/>
              <a:t>-</a:t>
            </a:r>
            <a:r>
              <a:rPr lang="es-ES" sz="1800" dirty="0" err="1"/>
              <a:t>calculus</a:t>
            </a:r>
            <a:r>
              <a:rPr lang="es-ES" sz="1800" dirty="0"/>
              <a:t> </a:t>
            </a:r>
          </a:p>
          <a:p>
            <a:r>
              <a:rPr lang="es-ES" sz="1800" dirty="0" err="1"/>
              <a:t>Why</a:t>
            </a:r>
            <a:r>
              <a:rPr lang="es-ES" sz="1800" dirty="0"/>
              <a:t> do </a:t>
            </a:r>
            <a:r>
              <a:rPr lang="es-ES" sz="1800" dirty="0" err="1"/>
              <a:t>we</a:t>
            </a:r>
            <a:r>
              <a:rPr lang="es-ES" sz="1800" dirty="0"/>
              <a:t> use </a:t>
            </a:r>
            <a:r>
              <a:rPr lang="es-ES" sz="1800" dirty="0" err="1"/>
              <a:t>it</a:t>
            </a:r>
            <a:r>
              <a:rPr lang="es-ES" sz="1800" dirty="0"/>
              <a:t>?</a:t>
            </a:r>
          </a:p>
          <a:p>
            <a:pPr lvl="1"/>
            <a:r>
              <a:rPr lang="en-GB" sz="1800" dirty="0"/>
              <a:t>Curry-Howard</a:t>
            </a:r>
          </a:p>
          <a:p>
            <a:pPr lvl="1"/>
            <a:r>
              <a:rPr lang="en-ES" sz="1800" dirty="0"/>
              <a:t>Example:</a:t>
            </a:r>
          </a:p>
        </p:txBody>
      </p:sp>
      <p:pic>
        <p:nvPicPr>
          <p:cNvPr id="14" name="Picture 13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0FC9C826-AABC-324E-B4CE-92291D9BB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927646" y="752530"/>
            <a:ext cx="1795574" cy="463391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7E0B20A-8B1F-CB4D-AF2A-188828FB9B28}"/>
              </a:ext>
            </a:extLst>
          </p:cNvPr>
          <p:cNvSpPr txBox="1"/>
          <p:nvPr/>
        </p:nvSpPr>
        <p:spPr>
          <a:xfrm>
            <a:off x="6800850" y="2928938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E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457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64C77-2478-9549-A037-797BC8B53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562" y="685800"/>
            <a:ext cx="10493524" cy="1485900"/>
          </a:xfrm>
        </p:spPr>
        <p:txBody>
          <a:bodyPr>
            <a:normAutofit/>
          </a:bodyPr>
          <a:lstStyle/>
          <a:p>
            <a:r>
              <a:rPr lang="en-ES" b="1" dirty="0"/>
              <a:t>Dependent types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4AFB0-991B-4D49-A13E-C850EC71F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562" y="2286000"/>
            <a:ext cx="5072437" cy="3581400"/>
          </a:xfrm>
        </p:spPr>
        <p:txBody>
          <a:bodyPr>
            <a:normAutofit/>
          </a:bodyPr>
          <a:lstStyle/>
          <a:p>
            <a:r>
              <a:rPr lang="es-ES" sz="1800" dirty="0" err="1"/>
              <a:t>Needed</a:t>
            </a:r>
            <a:r>
              <a:rPr lang="es-ES" sz="1800" dirty="0"/>
              <a:t> to </a:t>
            </a:r>
            <a:r>
              <a:rPr lang="es-ES" sz="1800" dirty="0" err="1"/>
              <a:t>enrich</a:t>
            </a:r>
            <a:r>
              <a:rPr lang="es-ES" sz="1800" dirty="0"/>
              <a:t> </a:t>
            </a:r>
            <a:r>
              <a:rPr lang="en-ES" sz="1800" dirty="0"/>
              <a:t>our language </a:t>
            </a:r>
          </a:p>
          <a:p>
            <a:r>
              <a:rPr lang="en-ES" sz="1800" dirty="0"/>
              <a:t>The dependent map is created when using families of types</a:t>
            </a:r>
          </a:p>
          <a:p>
            <a:endParaRPr lang="en-ES" sz="1800" dirty="0"/>
          </a:p>
        </p:txBody>
      </p:sp>
      <p:pic>
        <p:nvPicPr>
          <p:cNvPr id="5" name="Picture 4" descr="Diagram, schematic&#10;&#10;Description automatically generated">
            <a:extLst>
              <a:ext uri="{FF2B5EF4-FFF2-40B4-BE49-F238E27FC236}">
                <a16:creationId xmlns:a16="http://schemas.microsoft.com/office/drawing/2014/main" id="{A3548879-80E9-C841-8AA1-A61A4B18E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280140" y="1657449"/>
            <a:ext cx="3542618" cy="457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417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39F8C-3B4E-6A43-B3A5-A4618ECB5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S" b="1" dirty="0"/>
              <a:t>This leads to infinity grupoids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96C05-2FCD-FE4E-A6AA-32A3BA9F2D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Types are not like sets, but like infinity </a:t>
            </a:r>
            <a:r>
              <a:rPr lang="en-GB" dirty="0" err="1"/>
              <a:t>grupoids</a:t>
            </a:r>
            <a:endParaRPr lang="en-GB" dirty="0"/>
          </a:p>
          <a:p>
            <a:endParaRPr lang="en-ES" dirty="0"/>
          </a:p>
        </p:txBody>
      </p:sp>
    </p:spTree>
    <p:extLst>
      <p:ext uri="{BB962C8B-B14F-4D97-AF65-F5344CB8AC3E}">
        <p14:creationId xmlns:p14="http://schemas.microsoft.com/office/powerpoint/2010/main" val="2703881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86CF4-5562-7E4E-9CBD-053F11DB1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Calculus of Inductive Constructions, based on Martin-</a:t>
            </a:r>
            <a:r>
              <a:rPr lang="en-GB" b="1" dirty="0" err="1"/>
              <a:t>Löf’s</a:t>
            </a:r>
            <a:r>
              <a:rPr lang="en-GB" b="1" dirty="0"/>
              <a:t> type theory</a:t>
            </a:r>
            <a:br>
              <a:rPr lang="en-GB" b="1" dirty="0"/>
            </a:b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6C800-C07A-D94F-8CC0-5EFAD5B37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Amount of types of levels:</a:t>
            </a:r>
            <a:endParaRPr lang="en-ES" b="1" dirty="0"/>
          </a:p>
          <a:p>
            <a:pPr lvl="1"/>
            <a:r>
              <a:rPr lang="en-GB" dirty="0"/>
              <a:t>H-Level 0 —there is only one type — this type is one point, its contractible </a:t>
            </a:r>
          </a:p>
          <a:p>
            <a:pPr lvl="1"/>
            <a:r>
              <a:rPr lang="en-GB" dirty="0"/>
              <a:t>H-Level 1 — there is one point and empty set (true values) -- logic</a:t>
            </a:r>
          </a:p>
          <a:p>
            <a:pPr lvl="1"/>
            <a:r>
              <a:rPr lang="en-GB" dirty="0"/>
              <a:t>H-Level 2 — a</a:t>
            </a:r>
            <a:r>
              <a:rPr lang="en-GB" b="1" dirty="0"/>
              <a:t> </a:t>
            </a:r>
            <a:r>
              <a:rPr lang="en-GB" dirty="0" err="1"/>
              <a:t>homotopy</a:t>
            </a:r>
            <a:r>
              <a:rPr lang="en-GB" dirty="0"/>
              <a:t> type that has a path space between points that is presented as sets </a:t>
            </a:r>
          </a:p>
          <a:p>
            <a:pPr lvl="1"/>
            <a:r>
              <a:rPr lang="en-GB" dirty="0"/>
              <a:t>H-level 3 — </a:t>
            </a:r>
            <a:r>
              <a:rPr lang="en-GB" dirty="0" err="1"/>
              <a:t>homotopy</a:t>
            </a:r>
            <a:r>
              <a:rPr lang="en-GB" dirty="0"/>
              <a:t> types that have connected components — they are presented as groupoids </a:t>
            </a:r>
          </a:p>
          <a:p>
            <a:pPr marL="530352" lvl="1" indent="0">
              <a:buNone/>
            </a:pPr>
            <a:endParaRPr lang="en-GB" dirty="0"/>
          </a:p>
          <a:p>
            <a:endParaRPr lang="en-ES" dirty="0"/>
          </a:p>
        </p:txBody>
      </p:sp>
    </p:spTree>
    <p:extLst>
      <p:ext uri="{BB962C8B-B14F-4D97-AF65-F5344CB8AC3E}">
        <p14:creationId xmlns:p14="http://schemas.microsoft.com/office/powerpoint/2010/main" val="599434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E35C3-A4FE-3A46-9379-3A1B9F1B2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650" y="685800"/>
            <a:ext cx="9886950" cy="1485900"/>
          </a:xfrm>
        </p:spPr>
        <p:txBody>
          <a:bodyPr>
            <a:normAutofit/>
          </a:bodyPr>
          <a:lstStyle/>
          <a:p>
            <a:r>
              <a:rPr lang="en-GB" b="1"/>
              <a:t>Understanding theory of categories </a:t>
            </a:r>
            <a:br>
              <a:rPr lang="en-GB"/>
            </a:br>
            <a:endParaRPr lang="en-ES"/>
          </a:p>
        </p:txBody>
      </p:sp>
      <p:sp>
        <p:nvSpPr>
          <p:cNvPr id="1034" name="Content Placeholder 2">
            <a:extLst>
              <a:ext uri="{FF2B5EF4-FFF2-40B4-BE49-F238E27FC236}">
                <a16:creationId xmlns:a16="http://schemas.microsoft.com/office/drawing/2014/main" id="{99736923-1A27-FD43-80F6-DFF64DC69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0649" y="2286000"/>
            <a:ext cx="6176776" cy="3581400"/>
          </a:xfrm>
        </p:spPr>
        <p:txBody>
          <a:bodyPr>
            <a:normAutofit/>
          </a:bodyPr>
          <a:lstStyle/>
          <a:p>
            <a:r>
              <a:rPr lang="en-GB"/>
              <a:t>W</a:t>
            </a:r>
            <a:r>
              <a:rPr lang="en-ES"/>
              <a:t>hat is a category?</a:t>
            </a:r>
          </a:p>
          <a:p>
            <a:pPr lvl="1"/>
            <a:r>
              <a:rPr lang="en-GB"/>
              <a:t>M</a:t>
            </a:r>
            <a:r>
              <a:rPr lang="en-ES"/>
              <a:t>athematical structures</a:t>
            </a:r>
          </a:p>
          <a:p>
            <a:r>
              <a:rPr lang="en-GB"/>
              <a:t>O</a:t>
            </a:r>
            <a:r>
              <a:rPr lang="en-ES"/>
              <a:t>bjects and morphisms</a:t>
            </a:r>
          </a:p>
          <a:p>
            <a:r>
              <a:rPr lang="en-GB"/>
              <a:t>P</a:t>
            </a:r>
            <a:r>
              <a:rPr lang="en-ES"/>
              <a:t>roperties of categories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B31ED22-3584-5A4F-BC10-D5CF86FBE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21531" y="200764"/>
            <a:ext cx="2370469" cy="237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2DEE6E9D-1D84-234C-AE13-136D00995F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05" t="2947" r="8691"/>
          <a:stretch/>
        </p:blipFill>
        <p:spPr>
          <a:xfrm rot="16200000">
            <a:off x="7064543" y="1731465"/>
            <a:ext cx="3262644" cy="630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538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00D3B9-6E15-A54A-B2D5-3312999CE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1357" y="2686050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 PROBLEMS WITH MATHEMATICAL CHECKS</a:t>
            </a:r>
            <a:br>
              <a:rPr lang="en-GB" dirty="0"/>
            </a:br>
            <a:r>
              <a:rPr lang="en-GB" dirty="0"/>
              <a:t>as shown by Lemma 1.1 and Carlos Simpson</a:t>
            </a:r>
            <a:br>
              <a:rPr lang="en-GB" dirty="0"/>
            </a:br>
            <a:endParaRPr lang="en-ES" dirty="0"/>
          </a:p>
        </p:txBody>
      </p:sp>
    </p:spTree>
    <p:extLst>
      <p:ext uri="{BB962C8B-B14F-4D97-AF65-F5344CB8AC3E}">
        <p14:creationId xmlns:p14="http://schemas.microsoft.com/office/powerpoint/2010/main" val="838503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A6B05-AF58-CD4E-A5EE-96AEC6357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52400"/>
            <a:ext cx="4857750" cy="1485900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b="1" dirty="0"/>
              <a:t> The problem: Lemma 1.1 as an example </a:t>
            </a:r>
            <a:endParaRPr lang="en-E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42DE4-0DE8-7E4F-83A8-114D5D696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671762"/>
            <a:ext cx="10086975" cy="3581400"/>
          </a:xfrm>
        </p:spPr>
        <p:txBody>
          <a:bodyPr numCol="2">
            <a:normAutofit fontScale="92500" lnSpcReduction="20000"/>
          </a:bodyPr>
          <a:lstStyle/>
          <a:p>
            <a:r>
              <a:rPr lang="en-GB" b="1" dirty="0"/>
              <a:t>“</a:t>
            </a:r>
            <a:r>
              <a:rPr lang="en-GB" b="1" i="1" dirty="0"/>
              <a:t>Algebraic Cycles and Higher K-theory</a:t>
            </a:r>
            <a:r>
              <a:rPr lang="en-GB" dirty="0"/>
              <a:t>” has a mistake in Lemma 1.1</a:t>
            </a:r>
          </a:p>
          <a:p>
            <a:r>
              <a:rPr lang="en-GB" b="1" dirty="0"/>
              <a:t>“</a:t>
            </a:r>
            <a:r>
              <a:rPr lang="en-GB" b="1" i="1" dirty="0"/>
              <a:t>Cohomological Theory of Presheaves with Transfers</a:t>
            </a:r>
            <a:r>
              <a:rPr lang="en-GB" b="1" dirty="0"/>
              <a:t>” (1992/1993) </a:t>
            </a:r>
            <a:r>
              <a:rPr lang="en-GB" dirty="0"/>
              <a:t>attempt by V.V</a:t>
            </a:r>
          </a:p>
          <a:p>
            <a:r>
              <a:rPr lang="en-GB" dirty="0"/>
              <a:t>This paper, ironically, also contains a mistake, which is taken care of later on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Carlos </a:t>
            </a:r>
            <a:r>
              <a:rPr lang="en-GB" dirty="0" err="1"/>
              <a:t>Simpson’s</a:t>
            </a:r>
            <a:r>
              <a:rPr lang="en-GB" b="1" dirty="0" err="1"/>
              <a:t>“</a:t>
            </a:r>
            <a:r>
              <a:rPr lang="en-GB" b="1" i="1" dirty="0" err="1"/>
              <a:t>Homotopy</a:t>
            </a:r>
            <a:r>
              <a:rPr lang="en-GB" b="1" i="1" dirty="0"/>
              <a:t> types of strict 3-groupoids</a:t>
            </a:r>
            <a:r>
              <a:rPr lang="en-GB" b="1" dirty="0"/>
              <a:t>”</a:t>
            </a:r>
            <a:r>
              <a:rPr lang="en-GB" dirty="0"/>
              <a:t> (1998) </a:t>
            </a:r>
            <a:endParaRPr lang="en-ES" dirty="0"/>
          </a:p>
          <a:p>
            <a:r>
              <a:rPr lang="en-GB" dirty="0"/>
              <a:t>T</a:t>
            </a:r>
            <a:r>
              <a:rPr lang="en-ES" dirty="0"/>
              <a:t>he paper is not taken into account – why?</a:t>
            </a:r>
          </a:p>
          <a:p>
            <a:pPr lvl="1"/>
            <a:r>
              <a:rPr lang="en-ES" dirty="0"/>
              <a:t>Simpson’s counterexample </a:t>
            </a:r>
          </a:p>
          <a:p>
            <a:pPr lvl="1"/>
            <a:r>
              <a:rPr lang="en-ES" dirty="0"/>
              <a:t>Strong mathematitians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endParaRPr lang="en-GB" dirty="0"/>
          </a:p>
          <a:p>
            <a:endParaRPr lang="en-E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A12E07-D8C0-E94C-A9CA-EE4A622107CB}"/>
              </a:ext>
            </a:extLst>
          </p:cNvPr>
          <p:cNvSpPr/>
          <p:nvPr/>
        </p:nvSpPr>
        <p:spPr>
          <a:xfrm>
            <a:off x="7405688" y="604838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4000" b="1" dirty="0"/>
              <a:t>Second example: </a:t>
            </a:r>
          </a:p>
          <a:p>
            <a:r>
              <a:rPr lang="en-GB" sz="4000" b="1" dirty="0"/>
              <a:t>Carlos Simpson </a:t>
            </a:r>
            <a:br>
              <a:rPr lang="en-GB" sz="4000" dirty="0"/>
            </a:br>
            <a:br>
              <a:rPr lang="en-GB" sz="4000" dirty="0"/>
            </a:br>
            <a:endParaRPr lang="en-ES" sz="4000" dirty="0"/>
          </a:p>
        </p:txBody>
      </p:sp>
    </p:spTree>
    <p:extLst>
      <p:ext uri="{BB962C8B-B14F-4D97-AF65-F5344CB8AC3E}">
        <p14:creationId xmlns:p14="http://schemas.microsoft.com/office/powerpoint/2010/main" val="3038533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00D3B9-6E15-A54A-B2D5-3312999CE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1357" y="268605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en-GB" b="1" dirty="0"/>
              <a:t>THE NEED FOR A COMPUTER PROOF VERIFICATION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0345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F0468-BB99-C34E-84BA-EDF5AA40A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Using computers to check mathematical reasoning</a:t>
            </a:r>
            <a:r>
              <a:rPr lang="en-GB" dirty="0"/>
              <a:t> </a:t>
            </a:r>
            <a:br>
              <a:rPr lang="en-GB" dirty="0"/>
            </a:br>
            <a:endParaRPr lang="en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07784-23FD-0740-A031-869695B030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Why? </a:t>
            </a:r>
          </a:p>
          <a:p>
            <a:pPr lvl="1"/>
            <a:r>
              <a:rPr lang="en-GB" dirty="0"/>
              <a:t>who is going to check this advanced + difficult to read paper? </a:t>
            </a:r>
            <a:r>
              <a:rPr lang="en-ES" dirty="0"/>
              <a:t> </a:t>
            </a:r>
            <a:endParaRPr lang="en-GB" dirty="0"/>
          </a:p>
          <a:p>
            <a:r>
              <a:rPr lang="en-GB" dirty="0"/>
              <a:t>Why was </a:t>
            </a:r>
            <a:r>
              <a:rPr lang="en-GB" dirty="0" err="1"/>
              <a:t>coudnt</a:t>
            </a:r>
            <a:r>
              <a:rPr lang="en-GB" dirty="0"/>
              <a:t> existing foundational systems </a:t>
            </a:r>
            <a:r>
              <a:rPr lang="en-GB" dirty="0" err="1"/>
              <a:t>inneficient</a:t>
            </a:r>
            <a:r>
              <a:rPr lang="en-GB" dirty="0"/>
              <a:t>?</a:t>
            </a:r>
          </a:p>
          <a:p>
            <a:pPr lvl="1"/>
            <a:r>
              <a:rPr lang="en-GB" dirty="0"/>
              <a:t>Need to use of formal language </a:t>
            </a:r>
          </a:p>
          <a:p>
            <a:pPr lvl="1"/>
            <a:r>
              <a:rPr lang="en-GB" dirty="0"/>
              <a:t>Language is too limited </a:t>
            </a:r>
          </a:p>
          <a:p>
            <a:r>
              <a:rPr lang="en-GB" dirty="0"/>
              <a:t> This created the need for a new foundation </a:t>
            </a:r>
          </a:p>
          <a:p>
            <a:pPr lvl="1"/>
            <a:r>
              <a:rPr lang="en-GB" dirty="0"/>
              <a:t> diversion from ZFC and category theory  </a:t>
            </a:r>
          </a:p>
          <a:p>
            <a:pPr marL="0" indent="0">
              <a:buNone/>
            </a:pPr>
            <a:endParaRPr lang="en-GB" dirty="0"/>
          </a:p>
          <a:p>
            <a:pPr marL="530352" lvl="1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6316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25253-0D61-2C4E-AF0D-5A768F8E8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ES" dirty="0"/>
              <a:t>Understanding </a:t>
            </a:r>
            <a:r>
              <a:rPr lang="en-GB" dirty="0"/>
              <a:t>the </a:t>
            </a:r>
            <a:r>
              <a:rPr lang="en-GB" b="1" dirty="0" err="1"/>
              <a:t>Zermelo</a:t>
            </a:r>
            <a:r>
              <a:rPr lang="en-GB" b="1" dirty="0"/>
              <a:t>-Fraenkel theory with the Axiom of Choice</a:t>
            </a:r>
            <a:br>
              <a:rPr lang="en-GB" dirty="0"/>
            </a:br>
            <a:endParaRPr lang="en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99B8B-D581-6F4F-8367-E087635A6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ZFC:</a:t>
            </a:r>
          </a:p>
          <a:p>
            <a:pPr lvl="1"/>
            <a:r>
              <a:rPr lang="en-GB" dirty="0"/>
              <a:t>1. Learn predicate logic</a:t>
            </a:r>
          </a:p>
          <a:p>
            <a:pPr lvl="1"/>
            <a:r>
              <a:rPr lang="en-GB" dirty="0"/>
              <a:t>2. Lear a particular theory of this logic (the ZFC)</a:t>
            </a:r>
          </a:p>
          <a:p>
            <a:pPr lvl="1"/>
            <a:r>
              <a:rPr lang="en-GB" dirty="0"/>
              <a:t>3. Translate propositions of mathematical concepts to formulas of ZFC</a:t>
            </a:r>
          </a:p>
          <a:p>
            <a:pPr lvl="1"/>
            <a:r>
              <a:rPr lang="en-GB" dirty="0"/>
              <a:t>4. Prove using examples that these mathematics are reduced to these basic </a:t>
            </a:r>
          </a:p>
          <a:p>
            <a:r>
              <a:rPr lang="en-GB" dirty="0"/>
              <a:t>This was reliable/consistent, but obviously not complete </a:t>
            </a:r>
          </a:p>
          <a:p>
            <a:endParaRPr lang="en-ES" dirty="0"/>
          </a:p>
        </p:txBody>
      </p:sp>
    </p:spTree>
    <p:extLst>
      <p:ext uri="{BB962C8B-B14F-4D97-AF65-F5344CB8AC3E}">
        <p14:creationId xmlns:p14="http://schemas.microsoft.com/office/powerpoint/2010/main" val="3791296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E8C85-DC65-754C-909F-DFA2C1F9F0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ES" dirty="0"/>
              <a:t>HISTORICAL ROADMAP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FAB909-4A8A-3649-9BA8-74E7D99235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ES" dirty="0"/>
              <a:t>UNDERSTANDING CATEGORY THEORY + USING COMPUTERS TO CHECK MATHEMATICAL REASONING </a:t>
            </a:r>
          </a:p>
        </p:txBody>
      </p:sp>
    </p:spTree>
    <p:extLst>
      <p:ext uri="{BB962C8B-B14F-4D97-AF65-F5344CB8AC3E}">
        <p14:creationId xmlns:p14="http://schemas.microsoft.com/office/powerpoint/2010/main" val="37594912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99F84-E6EE-A448-AF25-8CBAAB878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ES" b="1" dirty="0"/>
              <a:t>Univalent foundations – a </a:t>
            </a:r>
            <a:r>
              <a:rPr lang="en-GB" b="1" dirty="0"/>
              <a:t>complete foundational system</a:t>
            </a:r>
            <a:br>
              <a:rPr lang="en-GB" b="1" dirty="0"/>
            </a:br>
            <a:r>
              <a:rPr lang="en-ES" b="1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D73C7-6F09-2045-80FC-55636927F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</a:t>
            </a:r>
            <a:r>
              <a:rPr lang="en-ES" dirty="0"/>
              <a:t>hat shows that a foundation for mathematics is complete:</a:t>
            </a:r>
          </a:p>
          <a:p>
            <a:pPr lvl="1"/>
            <a:r>
              <a:rPr lang="en-GB" dirty="0"/>
              <a:t>a formal deduction system</a:t>
            </a:r>
          </a:p>
          <a:p>
            <a:pPr lvl="1"/>
            <a:r>
              <a:rPr lang="en-GB" dirty="0"/>
              <a:t>structure that provides meaning to humans </a:t>
            </a:r>
          </a:p>
          <a:p>
            <a:pPr lvl="1"/>
            <a:r>
              <a:rPr lang="en-GB" dirty="0"/>
              <a:t>Structure allows humans to encode mathematics in terms associated to the language a computer understands </a:t>
            </a:r>
            <a:endParaRPr lang="en-ES" dirty="0"/>
          </a:p>
          <a:p>
            <a:r>
              <a:rPr lang="en-ES" dirty="0"/>
              <a:t>All of these components are in:</a:t>
            </a:r>
          </a:p>
          <a:p>
            <a:pPr lvl="1"/>
            <a:r>
              <a:rPr lang="en-ES" dirty="0"/>
              <a:t>ZFC</a:t>
            </a:r>
          </a:p>
          <a:p>
            <a:pPr lvl="1"/>
            <a:r>
              <a:rPr lang="en-GB" dirty="0"/>
              <a:t>U</a:t>
            </a:r>
            <a:r>
              <a:rPr lang="en-ES" dirty="0"/>
              <a:t>nivalent functions </a:t>
            </a:r>
          </a:p>
          <a:p>
            <a:pPr lvl="1"/>
            <a:r>
              <a:rPr lang="en-GB" dirty="0"/>
              <a:t>H</a:t>
            </a:r>
            <a:r>
              <a:rPr lang="en-ES" dirty="0"/>
              <a:t>ow are they different?</a:t>
            </a:r>
          </a:p>
          <a:p>
            <a:pPr lvl="1"/>
            <a:endParaRPr lang="en-ES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ES" dirty="0"/>
          </a:p>
        </p:txBody>
      </p:sp>
    </p:spTree>
    <p:extLst>
      <p:ext uri="{BB962C8B-B14F-4D97-AF65-F5344CB8AC3E}">
        <p14:creationId xmlns:p14="http://schemas.microsoft.com/office/powerpoint/2010/main" val="29161898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FAE3C-9053-8E42-8576-3A68CF1A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S" b="1" dirty="0"/>
              <a:t>F</a:t>
            </a:r>
            <a:r>
              <a:rPr lang="en-GB" b="1" dirty="0"/>
              <a:t>u</a:t>
            </a:r>
            <a:r>
              <a:rPr lang="en-ES" b="1" dirty="0"/>
              <a:t>nctions of the univalent foundations of mathematics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810E4-2612-404A-99E7-5E2C57298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Can be used for constructive + nonconstructive </a:t>
            </a:r>
            <a:r>
              <a:rPr lang="en-GB" dirty="0" err="1"/>
              <a:t>thematics</a:t>
            </a:r>
            <a:endParaRPr lang="en-GB" dirty="0"/>
          </a:p>
          <a:p>
            <a:r>
              <a:rPr lang="en-GB" dirty="0"/>
              <a:t>Based on direct formalisation/axiomatisation of the world of </a:t>
            </a:r>
            <a:r>
              <a:rPr lang="en-GB" dirty="0" err="1"/>
              <a:t>homotopy</a:t>
            </a:r>
            <a:r>
              <a:rPr lang="en-GB" dirty="0"/>
              <a:t> types instead of the world of sets </a:t>
            </a:r>
          </a:p>
          <a:p>
            <a:endParaRPr lang="en-ES" dirty="0"/>
          </a:p>
        </p:txBody>
      </p:sp>
    </p:spTree>
    <p:extLst>
      <p:ext uri="{BB962C8B-B14F-4D97-AF65-F5344CB8AC3E}">
        <p14:creationId xmlns:p14="http://schemas.microsoft.com/office/powerpoint/2010/main" val="712420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C1478-4403-9241-80A6-9FFA895CC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S" b="1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3F7A8-4B5A-F74F-A9DC-4C82D2C7A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development of univalent foundations comes from the need of a foundation that both satisfies the needs of human mathematical practice and computer formalization</a:t>
            </a:r>
          </a:p>
          <a:p>
            <a:r>
              <a:rPr lang="en-GB" dirty="0"/>
              <a:t>Use of proof assessment:</a:t>
            </a:r>
          </a:p>
          <a:p>
            <a:pPr lvl="1"/>
            <a:r>
              <a:rPr lang="en-GB" dirty="0"/>
              <a:t>every conclusion reached by a mathematician is sure to be right + doesn't have to be double-checked </a:t>
            </a:r>
          </a:p>
          <a:p>
            <a:pPr lvl="1"/>
            <a:r>
              <a:rPr lang="en-GB" dirty="0"/>
              <a:t>no need to stress about complicated arguments, as we can always trust the computer </a:t>
            </a:r>
          </a:p>
          <a:p>
            <a:endParaRPr lang="en-ES" dirty="0"/>
          </a:p>
        </p:txBody>
      </p:sp>
    </p:spTree>
    <p:extLst>
      <p:ext uri="{BB962C8B-B14F-4D97-AF65-F5344CB8AC3E}">
        <p14:creationId xmlns:p14="http://schemas.microsoft.com/office/powerpoint/2010/main" val="940843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E65D3-B4CE-4F41-AB90-6423C3BF3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Vladimir </a:t>
            </a:r>
            <a:r>
              <a:rPr lang="en-GB" b="1" dirty="0" err="1"/>
              <a:t>Voevodsky</a:t>
            </a:r>
            <a:r>
              <a:rPr lang="en-GB" b="1" dirty="0"/>
              <a:t> + Michael </a:t>
            </a:r>
            <a:r>
              <a:rPr lang="en-GB" b="1" dirty="0" err="1"/>
              <a:t>Kapranov</a:t>
            </a:r>
            <a:r>
              <a:rPr lang="en-GB" b="1" dirty="0"/>
              <a:t> </a:t>
            </a:r>
            <a:br>
              <a:rPr lang="en-GB" b="1" dirty="0"/>
            </a:br>
            <a:r>
              <a:rPr lang="en-GB" b="1" dirty="0"/>
              <a:t>publish </a:t>
            </a:r>
            <a:r>
              <a:rPr lang="en-GB" b="1" i="1" dirty="0"/>
              <a:t>“</a:t>
            </a:r>
            <a:r>
              <a:rPr lang="en-GB" b="1" dirty="0"/>
              <a:t>∞</a:t>
            </a:r>
            <a:r>
              <a:rPr lang="en-GB" b="1" i="1" dirty="0"/>
              <a:t>-groupoids as a model for a </a:t>
            </a:r>
            <a:r>
              <a:rPr lang="en-GB" b="1" i="1" dirty="0" err="1"/>
              <a:t>homotopy</a:t>
            </a:r>
            <a:r>
              <a:rPr lang="en-GB" b="1" i="1" dirty="0"/>
              <a:t> category”</a:t>
            </a:r>
            <a:br>
              <a:rPr lang="en-GB" b="1" dirty="0"/>
            </a:br>
            <a:endParaRPr lang="en-E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4DB03-6DD7-A449-BA34-29F6FF095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615878"/>
            <a:ext cx="9601200" cy="3251522"/>
          </a:xfrm>
        </p:spPr>
        <p:txBody>
          <a:bodyPr/>
          <a:lstStyle/>
          <a:p>
            <a:r>
              <a:rPr lang="en-GB" dirty="0"/>
              <a:t>T</a:t>
            </a:r>
            <a:r>
              <a:rPr lang="en-ES" dirty="0"/>
              <a:t>hey claim they have found the connection between </a:t>
            </a:r>
            <a:r>
              <a:rPr lang="en-GB" b="1" dirty="0"/>
              <a:t>∞</a:t>
            </a:r>
            <a:r>
              <a:rPr lang="en-GB" b="1" i="1" dirty="0"/>
              <a:t>-groupoids </a:t>
            </a:r>
            <a:r>
              <a:rPr lang="en-GB" dirty="0"/>
              <a:t>and</a:t>
            </a:r>
            <a:r>
              <a:rPr lang="en-GB" b="1" dirty="0"/>
              <a:t> </a:t>
            </a:r>
            <a:r>
              <a:rPr lang="en-GB" b="1" i="1" dirty="0" err="1"/>
              <a:t>homotopy</a:t>
            </a:r>
            <a:r>
              <a:rPr lang="en-GB" b="1" i="1" dirty="0"/>
              <a:t> types</a:t>
            </a:r>
          </a:p>
          <a:p>
            <a:r>
              <a:rPr lang="en-GB" b="1" i="1" dirty="0"/>
              <a:t>‘</a:t>
            </a:r>
            <a:r>
              <a:rPr lang="en-GB" dirty="0"/>
              <a:t>the intuition appeared that ∞-groupoids should constitute particularly adequate models for </a:t>
            </a:r>
            <a:r>
              <a:rPr lang="en-GB" dirty="0" err="1"/>
              <a:t>homotopy</a:t>
            </a:r>
            <a:r>
              <a:rPr lang="en-GB" dirty="0"/>
              <a:t> types, the n-groupoids corresponding to truncated </a:t>
            </a:r>
            <a:r>
              <a:rPr lang="en-GB" dirty="0" err="1"/>
              <a:t>homotopy</a:t>
            </a:r>
            <a:r>
              <a:rPr lang="en-GB" dirty="0"/>
              <a:t> types (with </a:t>
            </a:r>
            <a:r>
              <a:rPr lang="el-GR" dirty="0"/>
              <a:t>π</a:t>
            </a:r>
            <a:r>
              <a:rPr lang="en-GB" dirty="0" err="1"/>
              <a:t>i</a:t>
            </a:r>
            <a:r>
              <a:rPr lang="en-GB" dirty="0"/>
              <a:t> = 0 for </a:t>
            </a:r>
            <a:r>
              <a:rPr lang="en-GB" dirty="0" err="1"/>
              <a:t>i</a:t>
            </a:r>
            <a:r>
              <a:rPr lang="en-GB" dirty="0"/>
              <a:t> &gt; n)’ -- (</a:t>
            </a:r>
            <a:r>
              <a:rPr lang="en-GB" dirty="0" err="1"/>
              <a:t>Grothendieck</a:t>
            </a:r>
            <a:r>
              <a:rPr lang="en-GB" dirty="0"/>
              <a:t>, Sketch of a program)</a:t>
            </a:r>
          </a:p>
          <a:p>
            <a:pPr marL="0" indent="0">
              <a:buNone/>
            </a:pPr>
            <a:endParaRPr lang="en-GB" b="1" i="1" dirty="0"/>
          </a:p>
          <a:p>
            <a:endParaRPr lang="en-GB" dirty="0"/>
          </a:p>
          <a:p>
            <a:endParaRPr lang="en-ES" dirty="0"/>
          </a:p>
        </p:txBody>
      </p:sp>
    </p:spTree>
    <p:extLst>
      <p:ext uri="{BB962C8B-B14F-4D97-AF65-F5344CB8AC3E}">
        <p14:creationId xmlns:p14="http://schemas.microsoft.com/office/powerpoint/2010/main" val="840600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52BA4-B335-7F40-A918-7F88214EE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650" y="685800"/>
            <a:ext cx="9886950" cy="1485900"/>
          </a:xfrm>
        </p:spPr>
        <p:txBody>
          <a:bodyPr>
            <a:normAutofit/>
          </a:bodyPr>
          <a:lstStyle/>
          <a:p>
            <a:pPr algn="ctr"/>
            <a:r>
              <a:rPr lang="en-GB" b="1" dirty="0"/>
              <a:t> A Brief explanation of </a:t>
            </a:r>
            <a:r>
              <a:rPr lang="en-GB" b="1" dirty="0" err="1"/>
              <a:t>homotopy</a:t>
            </a:r>
            <a:r>
              <a:rPr lang="en-GB" b="1" dirty="0"/>
              <a:t> theory</a:t>
            </a:r>
            <a:br>
              <a:rPr lang="en-GB" b="1" dirty="0"/>
            </a:br>
            <a:endParaRPr lang="en-ES" b="1" dirty="0"/>
          </a:p>
        </p:txBody>
      </p:sp>
      <p:pic>
        <p:nvPicPr>
          <p:cNvPr id="5" name="Content Placeholder 4" descr="Letter&#10;&#10;Description automatically generated">
            <a:extLst>
              <a:ext uri="{FF2B5EF4-FFF2-40B4-BE49-F238E27FC236}">
                <a16:creationId xmlns:a16="http://schemas.microsoft.com/office/drawing/2014/main" id="{26DB0715-CFD3-C741-8C84-25FB615E65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75" t="-26" r="-4" b="-4"/>
          <a:stretch/>
        </p:blipFill>
        <p:spPr>
          <a:xfrm>
            <a:off x="1543050" y="2286000"/>
            <a:ext cx="2859069" cy="3696537"/>
          </a:xfrm>
          <a:prstGeom prst="rect">
            <a:avLst/>
          </a:prstGeom>
        </p:spPr>
      </p:pic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7CF42C23-4DAE-459B-9142-8EDABE31B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4" y="2286000"/>
            <a:ext cx="6176776" cy="3581400"/>
          </a:xfrm>
        </p:spPr>
        <p:txBody>
          <a:bodyPr>
            <a:normAutofit/>
          </a:bodyPr>
          <a:lstStyle/>
          <a:p>
            <a:r>
              <a:rPr lang="en-GB" dirty="0"/>
              <a:t>Its </a:t>
            </a:r>
            <a:r>
              <a:rPr lang="en-GB" b="1" dirty="0"/>
              <a:t>a branch of topology</a:t>
            </a:r>
            <a:r>
              <a:rPr lang="en-GB" dirty="0"/>
              <a:t> that studies space and continuous deformations </a:t>
            </a:r>
            <a:endParaRPr lang="en-US" dirty="0"/>
          </a:p>
          <a:p>
            <a:r>
              <a:rPr lang="en-US" dirty="0"/>
              <a:t>Defining a </a:t>
            </a:r>
            <a:r>
              <a:rPr lang="en-US" dirty="0" err="1"/>
              <a:t>homotopy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 2 </a:t>
            </a:r>
            <a:r>
              <a:rPr lang="en-US" dirty="0" err="1"/>
              <a:t>dimentional</a:t>
            </a:r>
            <a:r>
              <a:rPr lang="en-US" dirty="0"/>
              <a:t> path between paths </a:t>
            </a:r>
          </a:p>
          <a:p>
            <a:r>
              <a:rPr lang="en-US" dirty="0"/>
              <a:t>Defining </a:t>
            </a:r>
            <a:r>
              <a:rPr lang="en-US" dirty="0" err="1"/>
              <a:t>homotopy</a:t>
            </a:r>
            <a:r>
              <a:rPr lang="en-US" dirty="0"/>
              <a:t> theory </a:t>
            </a:r>
          </a:p>
          <a:p>
            <a:pPr lvl="1"/>
            <a:r>
              <a:rPr lang="en-GB" dirty="0"/>
              <a:t>a type of algebraic topology combined with homological algebra that relates to higher category theory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116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D22EA-BA71-4444-9F38-EF84E6B8F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Voevodsky’s program to express mathematics in type theory instead of set theory </a:t>
            </a:r>
            <a:br>
              <a:rPr lang="en-GB" b="1" dirty="0"/>
            </a:br>
            <a:endParaRPr lang="en-E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CCB0C-B8EB-A549-AB58-2C21B0128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590800"/>
            <a:ext cx="9601200" cy="35814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This program relies on 2 points:</a:t>
            </a:r>
          </a:p>
          <a:p>
            <a:r>
              <a:rPr lang="en-GB" dirty="0"/>
              <a:t>description of mathematics as analysis of structures on ∞-groupoids </a:t>
            </a:r>
          </a:p>
          <a:p>
            <a:r>
              <a:rPr lang="en-GB" dirty="0"/>
              <a:t>dependent type theory provides a suitable language and system of notations to express structures on ∞-groupoids </a:t>
            </a:r>
          </a:p>
          <a:p>
            <a:endParaRPr lang="en-ES" dirty="0"/>
          </a:p>
        </p:txBody>
      </p:sp>
    </p:spTree>
    <p:extLst>
      <p:ext uri="{BB962C8B-B14F-4D97-AF65-F5344CB8AC3E}">
        <p14:creationId xmlns:p14="http://schemas.microsoft.com/office/powerpoint/2010/main" val="650703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7EEFE-055E-9A4B-89C9-2C255B97A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What is type theory? In relevance to univalent functions </a:t>
            </a:r>
            <a:endParaRPr lang="en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FCBBF-DF63-7F4E-A957-C58615DBC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Its a formal system for </a:t>
            </a:r>
            <a:r>
              <a:rPr lang="en-GB" b="1" dirty="0"/>
              <a:t>constructive</a:t>
            </a:r>
            <a:r>
              <a:rPr lang="en-GB" dirty="0"/>
              <a:t> mathematics </a:t>
            </a:r>
            <a:endParaRPr lang="en-ES" dirty="0"/>
          </a:p>
          <a:p>
            <a:r>
              <a:rPr lang="en-ES" dirty="0"/>
              <a:t> </a:t>
            </a:r>
            <a:r>
              <a:rPr lang="en-GB" dirty="0"/>
              <a:t>Its a programming language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3101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7402A-A5ED-B647-9E14-7C7F2DEE0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S" b="1" dirty="0"/>
              <a:t>Type theory and set theory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746A7-2F72-1341-94D4-A79DDDFF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516283"/>
            <a:ext cx="10579260" cy="5341717"/>
          </a:xfrm>
        </p:spPr>
        <p:txBody>
          <a:bodyPr numCol="2">
            <a:normAutofit lnSpcReduction="10000"/>
          </a:bodyPr>
          <a:lstStyle/>
          <a:p>
            <a:pPr marL="0" indent="0" algn="ctr">
              <a:buNone/>
            </a:pPr>
            <a:r>
              <a:rPr lang="en-GB" b="1" dirty="0"/>
              <a:t>S</a:t>
            </a:r>
            <a:r>
              <a:rPr lang="en-ES" b="1" dirty="0"/>
              <a:t>et theory </a:t>
            </a:r>
          </a:p>
          <a:p>
            <a:pPr marL="0" indent="0" algn="ctr">
              <a:buNone/>
            </a:pPr>
            <a:endParaRPr lang="en-ES" b="1" dirty="0"/>
          </a:p>
          <a:p>
            <a:pPr marL="0" indent="0" algn="ctr">
              <a:buNone/>
            </a:pPr>
            <a:r>
              <a:rPr lang="en-GB" dirty="0"/>
              <a:t>y∈ B, where y is an element of B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There is a global notions of membership / equality</a:t>
            </a:r>
            <a:endParaRPr lang="en-ES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y as a fixed element of this object 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 B as an object</a:t>
            </a:r>
          </a:p>
          <a:p>
            <a:pPr marL="0" indent="0" algn="ctr">
              <a:buNone/>
            </a:pPr>
            <a:endParaRPr lang="en-ES" dirty="0"/>
          </a:p>
          <a:p>
            <a:pPr marL="0" indent="0" algn="ctr">
              <a:buNone/>
            </a:pPr>
            <a:r>
              <a:rPr lang="en-GB" dirty="0"/>
              <a:t>Theory </a:t>
            </a:r>
            <a:r>
              <a:rPr lang="en-GB" b="1" dirty="0"/>
              <a:t>in</a:t>
            </a:r>
            <a:r>
              <a:rPr lang="en-GB" dirty="0"/>
              <a:t> fist order logic</a:t>
            </a:r>
          </a:p>
          <a:p>
            <a:pPr marL="0" indent="0" algn="ctr">
              <a:buNone/>
            </a:pPr>
            <a:endParaRPr lang="en-GB" b="1" dirty="0"/>
          </a:p>
          <a:p>
            <a:pPr marL="0" indent="0" algn="ctr">
              <a:buNone/>
            </a:pPr>
            <a:r>
              <a:rPr lang="en-GB" b="1" dirty="0"/>
              <a:t>T</a:t>
            </a:r>
            <a:r>
              <a:rPr lang="en-ES" b="1" dirty="0"/>
              <a:t>ype theory</a:t>
            </a:r>
          </a:p>
          <a:p>
            <a:pPr marL="0" indent="0" algn="ctr">
              <a:buNone/>
            </a:pPr>
            <a:endParaRPr lang="en-ES" b="1" dirty="0"/>
          </a:p>
          <a:p>
            <a:pPr marL="0" indent="0" algn="ctr">
              <a:buNone/>
            </a:pPr>
            <a:r>
              <a:rPr lang="en-GB" dirty="0" err="1"/>
              <a:t>x:A</a:t>
            </a:r>
            <a:r>
              <a:rPr lang="en-GB" dirty="0"/>
              <a:t> , where x has type A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Local typing notions membership replaced ‘is a proof of’ 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 x being a proof of A 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A is a statement 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we can extend logic to encompass sets</a:t>
            </a:r>
          </a:p>
          <a:p>
            <a:pPr marL="0" indent="0" algn="ctr">
              <a:buNone/>
            </a:pPr>
            <a:endParaRPr lang="en-ES" dirty="0"/>
          </a:p>
        </p:txBody>
      </p:sp>
    </p:spTree>
    <p:extLst>
      <p:ext uri="{BB962C8B-B14F-4D97-AF65-F5344CB8AC3E}">
        <p14:creationId xmlns:p14="http://schemas.microsoft.com/office/powerpoint/2010/main" val="3649464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88C93-050D-754C-A4C7-45AD31CBF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Homotopy</a:t>
            </a:r>
            <a:r>
              <a:rPr lang="en-GB" b="1" dirty="0"/>
              <a:t> types and Sets theory</a:t>
            </a:r>
            <a:br>
              <a:rPr lang="en-GB" dirty="0"/>
            </a:br>
            <a:endParaRPr lang="en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9CEFD-1F10-9E44-A936-5BDE8FA1E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Martin-</a:t>
            </a:r>
            <a:r>
              <a:rPr lang="en-GB" dirty="0" err="1"/>
              <a:t>Löf</a:t>
            </a:r>
            <a:r>
              <a:rPr lang="en-GB" dirty="0"/>
              <a:t> type systems </a:t>
            </a:r>
          </a:p>
          <a:p>
            <a:pPr lvl="1"/>
            <a:r>
              <a:rPr lang="en-GB" dirty="0"/>
              <a:t>A new connection between logic and topology </a:t>
            </a:r>
          </a:p>
          <a:p>
            <a:pPr lvl="1"/>
            <a:r>
              <a:rPr lang="en-GB" dirty="0"/>
              <a:t>Formalising levels</a:t>
            </a:r>
          </a:p>
          <a:p>
            <a:r>
              <a:rPr lang="en-GB" dirty="0"/>
              <a:t>Formal proofs in the system as true statements in homotopic theory </a:t>
            </a:r>
          </a:p>
          <a:p>
            <a:r>
              <a:rPr lang="en-GB" dirty="0"/>
              <a:t>T</a:t>
            </a:r>
            <a:r>
              <a:rPr lang="en-ES" dirty="0"/>
              <a:t>ypes: A,B, A x B, A -&gt;B</a:t>
            </a:r>
          </a:p>
          <a:p>
            <a:r>
              <a:rPr lang="en-GB" dirty="0"/>
              <a:t>Terms: </a:t>
            </a:r>
            <a:r>
              <a:rPr lang="en-GB" dirty="0" err="1"/>
              <a:t>x:A</a:t>
            </a:r>
            <a:r>
              <a:rPr lang="en-GB" dirty="0"/>
              <a:t>, </a:t>
            </a:r>
            <a:r>
              <a:rPr lang="en-GB" dirty="0" err="1"/>
              <a:t>b:B</a:t>
            </a:r>
            <a:r>
              <a:rPr lang="en-GB" dirty="0"/>
              <a:t>, &lt;</a:t>
            </a:r>
            <a:r>
              <a:rPr lang="en-GB" dirty="0" err="1"/>
              <a:t>a,b</a:t>
            </a:r>
            <a:r>
              <a:rPr lang="en-GB" dirty="0"/>
              <a:t>&gt;</a:t>
            </a:r>
          </a:p>
          <a:p>
            <a:r>
              <a:rPr lang="en-ES" dirty="0"/>
              <a:t>Dependent types: A ⊢ B(x)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9144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0AF6D-6A1B-8D4D-8984-C5E915653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S" b="1" dirty="0"/>
              <a:t>Logic in set theory and type theory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32FCB-BDFF-104B-84C5-33C7367B37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Set theory </a:t>
            </a:r>
            <a:r>
              <a:rPr lang="en-GB" dirty="0"/>
              <a:t>in first order logic </a:t>
            </a:r>
          </a:p>
          <a:p>
            <a:r>
              <a:rPr lang="en-GB" dirty="0"/>
              <a:t>I</a:t>
            </a:r>
            <a:r>
              <a:rPr lang="en-ES" dirty="0"/>
              <a:t>n </a:t>
            </a:r>
            <a:r>
              <a:rPr lang="en-ES" b="1" dirty="0"/>
              <a:t>type theory</a:t>
            </a:r>
            <a:r>
              <a:rPr lang="en-ES" dirty="0"/>
              <a:t>, logic encompasses sets</a:t>
            </a:r>
          </a:p>
          <a:p>
            <a:pPr lvl="1"/>
            <a:r>
              <a:rPr lang="en-GB" dirty="0"/>
              <a:t>Propositions as types</a:t>
            </a:r>
          </a:p>
          <a:p>
            <a:pPr lvl="1"/>
            <a:r>
              <a:rPr lang="en-GB" dirty="0"/>
              <a:t>AVB, A^B, A=&gt;B </a:t>
            </a:r>
          </a:p>
          <a:p>
            <a:pPr lvl="1"/>
            <a:r>
              <a:rPr lang="en-GB" dirty="0"/>
              <a:t>More than one proof </a:t>
            </a:r>
          </a:p>
          <a:p>
            <a:r>
              <a:rPr lang="en-GB" dirty="0"/>
              <a:t>So, the idea of type theory is to set up a proof system in which can keep track of all logical connectives and them being true or false 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3128089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991</Words>
  <Application>Microsoft Macintosh PowerPoint</Application>
  <PresentationFormat>Widescreen</PresentationFormat>
  <Paragraphs>136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Franklin Gothic Book</vt:lpstr>
      <vt:lpstr>Crop</vt:lpstr>
      <vt:lpstr>Vladimir Voevodsky’s  Univalent functions   </vt:lpstr>
      <vt:lpstr>HISTORICAL ROADMAP </vt:lpstr>
      <vt:lpstr>Vladimir Voevodsky + Michael Kapranov  publish “∞-groupoids as a model for a homotopy category” </vt:lpstr>
      <vt:lpstr> A Brief explanation of homotopy theory </vt:lpstr>
      <vt:lpstr>Voevodsky’s program to express mathematics in type theory instead of set theory  </vt:lpstr>
      <vt:lpstr>What is type theory? In relevance to univalent functions </vt:lpstr>
      <vt:lpstr>Type theory and set theory </vt:lpstr>
      <vt:lpstr>Homotopy types and Sets theory </vt:lpstr>
      <vt:lpstr>Logic in set theory and type theory </vt:lpstr>
      <vt:lpstr>So, we need a formal language to keep track of all these proofs </vt:lpstr>
      <vt:lpstr>Dependent types </vt:lpstr>
      <vt:lpstr>This leads to infinity grupoids </vt:lpstr>
      <vt:lpstr>Calculus of Inductive Constructions, based on Martin-Löf’s type theory </vt:lpstr>
      <vt:lpstr>Understanding theory of categories  </vt:lpstr>
      <vt:lpstr> PROBLEMS WITH MATHEMATICAL CHECKS as shown by Lemma 1.1 and Carlos Simpson </vt:lpstr>
      <vt:lpstr>  The problem: Lemma 1.1 as an example </vt:lpstr>
      <vt:lpstr>THE NEED FOR A COMPUTER PROOF VERIFICATION </vt:lpstr>
      <vt:lpstr>Using computers to check mathematical reasoning  </vt:lpstr>
      <vt:lpstr>Understanding the Zermelo-Fraenkel theory with the Axiom of Choice </vt:lpstr>
      <vt:lpstr>Univalent foundations – a complete foundational system  </vt:lpstr>
      <vt:lpstr>Functions of the univalent foundations of mathematics 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Vladimir Voevodsky’s  Univalent functions   </dc:title>
  <dc:creator>Clau Ligonie</dc:creator>
  <cp:lastModifiedBy>Clau Ligonie</cp:lastModifiedBy>
  <cp:revision>1</cp:revision>
  <dcterms:created xsi:type="dcterms:W3CDTF">2021-12-17T04:18:31Z</dcterms:created>
  <dcterms:modified xsi:type="dcterms:W3CDTF">2021-12-17T04:26:45Z</dcterms:modified>
</cp:coreProperties>
</file>